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Work Sans"/>
      <p:regular r:id="rId16"/>
      <p:bold r:id="rId17"/>
      <p:italic r:id="rId18"/>
      <p:boldItalic r:id="rId19"/>
    </p:embeddedFont>
    <p:embeddedFont>
      <p:font typeface="Helvetica Neue"/>
      <p:regular r:id="rId20"/>
      <p:bold r:id="rId21"/>
      <p:italic r:id="rId22"/>
      <p:boldItalic r:id="rId23"/>
    </p:embeddedFont>
    <p:embeddedFont>
      <p:font typeface="Roboto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22" Type="http://schemas.openxmlformats.org/officeDocument/2006/relationships/font" Target="fonts/HelveticaNeue-italic.fntdata"/><Relationship Id="rId21" Type="http://schemas.openxmlformats.org/officeDocument/2006/relationships/font" Target="fonts/HelveticaNeue-bold.fntdata"/><Relationship Id="rId24" Type="http://schemas.openxmlformats.org/officeDocument/2006/relationships/font" Target="fonts/RobotoMono-regular.fntdata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italic.fntdata"/><Relationship Id="rId25" Type="http://schemas.openxmlformats.org/officeDocument/2006/relationships/font" Target="fonts/RobotoMono-bold.fntdata"/><Relationship Id="rId27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WorkSans-bold.fntdata"/><Relationship Id="rId16" Type="http://schemas.openxmlformats.org/officeDocument/2006/relationships/font" Target="fonts/WorkSans-regular.fntdata"/><Relationship Id="rId19" Type="http://schemas.openxmlformats.org/officeDocument/2006/relationships/font" Target="fonts/WorkSans-boldItalic.fntdata"/><Relationship Id="rId18" Type="http://schemas.openxmlformats.org/officeDocument/2006/relationships/font" Target="fonts/WorkSans-italic.fntdata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04279f9a9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g304279f9a9b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84d91dc78_0_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3384d91dc78_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04279f9a9b_0_2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304279f9a9b_0_2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04279f9a9b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04279f9a9b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35326149a9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335326149a9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04279f9a9b_0_2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04279f9a9b_0_2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384d91dc7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3384d91dc78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04279f9a9b_0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304279f9a9b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04279f9a9b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304279f9a9b_0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04279f9a9b_0_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04279f9a9b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TITLE_AND_BODY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52436" y="1700213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b="0"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4500562" y="4906962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452438" y="889861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2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452438" y="889861"/>
            <a:ext cx="3667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52438" y="1593189"/>
            <a:ext cx="3667200" cy="30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69" name="Google Shape;69;p17"/>
          <p:cNvSpPr/>
          <p:nvPr>
            <p:ph idx="3" type="pic"/>
          </p:nvPr>
        </p:nvSpPr>
        <p:spPr>
          <a:xfrm>
            <a:off x="4572000" y="-152725"/>
            <a:ext cx="4093800" cy="54585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7"/>
          <p:cNvSpPr txBox="1"/>
          <p:nvPr>
            <p:ph type="title"/>
          </p:nvPr>
        </p:nvSpPr>
        <p:spPr>
          <a:xfrm>
            <a:off x="452438" y="404813"/>
            <a:ext cx="3667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Statemen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idx="1" type="body"/>
          </p:nvPr>
        </p:nvSpPr>
        <p:spPr>
          <a:xfrm>
            <a:off x="452438" y="1845316"/>
            <a:ext cx="8239200" cy="14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idx="4294967295" type="ctr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</a:pPr>
            <a:r>
              <a:rPr b="1" lang="en" sz="4400">
                <a:latin typeface="Work Sans"/>
                <a:ea typeface="Work Sans"/>
                <a:cs typeface="Work Sans"/>
                <a:sym typeface="Work Sans"/>
              </a:rPr>
              <a:t>Objekters State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80" name="Google Shape;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425" y="2817050"/>
            <a:ext cx="1810051" cy="1810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lang="en" sz="3200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Kode eksempel med getter &amp; setter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41" name="Google Shape;14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2088" y="1702397"/>
            <a:ext cx="4139824" cy="275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lang="en">
                <a:latin typeface="Work Sans"/>
                <a:ea typeface="Work Sans"/>
                <a:cs typeface="Work Sans"/>
                <a:sym typeface="Work Sans"/>
              </a:rPr>
              <a:t>Nøglekoncepter ved Klasser i Java: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86" name="Google Shape;86;p20"/>
          <p:cNvSpPr txBox="1"/>
          <p:nvPr>
            <p:ph idx="2" type="body"/>
          </p:nvPr>
        </p:nvSpPr>
        <p:spPr>
          <a:xfrm>
            <a:off x="404374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Work Sans"/>
              <a:buChar char="●"/>
            </a:pP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Når vi definerer en </a:t>
            </a:r>
            <a:r>
              <a:rPr b="1"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class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, skabes en ny objekt type med samme navn</a:t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Work Sans"/>
              <a:buChar char="●"/>
            </a:pP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En class definition er en template for objekter: det bestemmer hvilke </a:t>
            </a:r>
            <a:r>
              <a:rPr i="1"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atributter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objektet skal have og hvilke </a:t>
            </a:r>
            <a:r>
              <a:rPr i="1"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metoder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der kan operere på dem</a:t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Work Sans"/>
              <a:buChar char="●"/>
            </a:pP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Hvert objekt tilhører en </a:t>
            </a:r>
            <a:r>
              <a:rPr i="1"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object type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, og er en </a:t>
            </a:r>
            <a:r>
              <a:rPr b="1"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instans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af den klasse</a:t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Work Sans"/>
              <a:buChar char="●"/>
            </a:pPr>
            <a:r>
              <a:rPr b="1"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n</a:t>
            </a:r>
            <a:r>
              <a:rPr b="1"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ew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operator instantierer objekter = laver nye instanser af en class</a:t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1"/>
          <p:cNvSpPr txBox="1"/>
          <p:nvPr>
            <p:ph idx="1" type="body"/>
          </p:nvPr>
        </p:nvSpPr>
        <p:spPr>
          <a:xfrm>
            <a:off x="452438" y="889861"/>
            <a:ext cx="8239200" cy="350700"/>
          </a:xfrm>
          <a:prstGeom prst="rect">
            <a:avLst/>
          </a:prstGeom>
        </p:spPr>
        <p:txBody>
          <a:bodyPr anchorCtr="0" anchor="t" bIns="17150" lIns="17150" spcFirstLastPara="1" rIns="17150" wrap="square" tIns="1715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1"/>
          <p:cNvSpPr txBox="1"/>
          <p:nvPr>
            <p:ph idx="2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spcBef>
                <a:spcPts val="1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576" y="0"/>
            <a:ext cx="830084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1"/>
          <p:cNvSpPr/>
          <p:nvPr/>
        </p:nvSpPr>
        <p:spPr>
          <a:xfrm>
            <a:off x="1898900" y="285250"/>
            <a:ext cx="5933100" cy="1308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1"/>
          <p:cNvSpPr/>
          <p:nvPr/>
        </p:nvSpPr>
        <p:spPr>
          <a:xfrm>
            <a:off x="3316950" y="3748875"/>
            <a:ext cx="2721900" cy="125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1"/>
          <p:cNvSpPr txBox="1"/>
          <p:nvPr>
            <p:ph type="title"/>
          </p:nvPr>
        </p:nvSpPr>
        <p:spPr>
          <a:xfrm>
            <a:off x="452388" y="1599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 fontScale="90000"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4285"/>
              <a:buFont typeface="Helvetica Neue"/>
              <a:buNone/>
            </a:pPr>
            <a:r>
              <a:rPr b="1" lang="en">
                <a:latin typeface="Work Sans"/>
                <a:ea typeface="Work Sans"/>
                <a:cs typeface="Work Sans"/>
                <a:sym typeface="Work Sans"/>
              </a:rPr>
              <a:t>Encapsulation: data &amp; metoder i en samlet pakke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lang="en" sz="3200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Kode eksempel med state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03" name="Google Shape;10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94513"/>
            <a:ext cx="2922440" cy="3896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7240" y="1094513"/>
            <a:ext cx="2922440" cy="3896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2075" y="1094526"/>
            <a:ext cx="2689524" cy="389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lang="en">
                <a:latin typeface="Work Sans"/>
                <a:ea typeface="Work Sans"/>
                <a:cs typeface="Work Sans"/>
                <a:sym typeface="Work Sans"/>
              </a:rPr>
              <a:t>Access Modifiers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" name="Google Shape;111;p23"/>
          <p:cNvSpPr txBox="1"/>
          <p:nvPr>
            <p:ph idx="2" type="body"/>
          </p:nvPr>
        </p:nvSpPr>
        <p:spPr>
          <a:xfrm>
            <a:off x="404374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  <a:p>
            <a:pPr indent="-228600" lvl="1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○"/>
            </a:pPr>
            <a:r>
              <a:rPr b="1" lang="en" sz="1800">
                <a:solidFill>
                  <a:srgbClr val="980000"/>
                </a:solidFill>
                <a:highlight>
                  <a:srgbClr val="FFE2FC"/>
                </a:highlight>
                <a:latin typeface="Roboto Mono"/>
                <a:ea typeface="Roboto Mono"/>
                <a:cs typeface="Roboto Mono"/>
                <a:sym typeface="Roboto Mono"/>
              </a:rPr>
              <a:t>Default</a:t>
            </a:r>
            <a:r>
              <a:rPr lang="en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- sat automatisk til kun at give adgang i samme package (kode projekt)</a:t>
            </a:r>
            <a:endParaRPr i="0" sz="1800" u="none" cap="none" strike="noStrike"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92100" lvl="1" marL="457200" rtl="0" algn="l"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○"/>
            </a:pPr>
            <a:r>
              <a:rPr b="1" lang="en" sz="1800">
                <a:solidFill>
                  <a:srgbClr val="980000"/>
                </a:solidFill>
                <a:highlight>
                  <a:srgbClr val="FFE2FC"/>
                </a:highlight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lang="en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- kun tilgængelig i den ene class hvor de befinder sig</a:t>
            </a:r>
            <a:endParaRPr sz="18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03200" lvl="1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○"/>
            </a:pPr>
            <a:r>
              <a:rPr b="1" lang="en" sz="1800">
                <a:solidFill>
                  <a:srgbClr val="980000"/>
                </a:solidFill>
                <a:highlight>
                  <a:srgbClr val="FFE2FC"/>
                </a:highlight>
                <a:latin typeface="Roboto Mono"/>
                <a:ea typeface="Roboto Mono"/>
                <a:cs typeface="Roboto Mono"/>
                <a:sym typeface="Roboto Mono"/>
              </a:rPr>
              <a:t>Protected</a:t>
            </a:r>
            <a:r>
              <a:rPr lang="en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- ligesom private, men kan også tilgås i subclasses</a:t>
            </a:r>
            <a:endParaRPr sz="18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03200" lvl="1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b="1" lang="en" sz="1800">
                <a:solidFill>
                  <a:srgbClr val="980000"/>
                </a:solidFill>
                <a:highlight>
                  <a:srgbClr val="FFE2FC"/>
                </a:highlight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lang="en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- tilgængelig overalt i dit Java program</a:t>
            </a:r>
            <a:endParaRPr sz="18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lang="en" sz="3200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Kode eksempel med Access Modifiers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17" name="Google Shape;1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6838" y="1683277"/>
            <a:ext cx="6470425" cy="254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idx="4294967295" type="title"/>
          </p:nvPr>
        </p:nvSpPr>
        <p:spPr>
          <a:xfrm>
            <a:off x="452388" y="1599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lang="en">
                <a:latin typeface="Work Sans"/>
                <a:ea typeface="Work Sans"/>
                <a:cs typeface="Work Sans"/>
                <a:sym typeface="Work Sans"/>
              </a:rPr>
              <a:t>Encapsulation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23" name="Google Shape;1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962025"/>
            <a:ext cx="5715000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lang="en" sz="3200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Hvorfor Encapsulation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9" name="Google Shape;129;p26"/>
          <p:cNvSpPr txBox="1"/>
          <p:nvPr>
            <p:ph idx="2" type="body"/>
          </p:nvPr>
        </p:nvSpPr>
        <p:spPr>
          <a:xfrm>
            <a:off x="452438" y="2107539"/>
            <a:ext cx="8239200" cy="16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Definerer hvordan flere classes kan 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kommunikere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til hinanden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Gør det lettere at ændre eller forbedre koden (refactorere)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Gør det mindre sansynligt at en atribut bliver overskrevet med en invalid værdi eller null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lang="en">
                <a:latin typeface="Work Sans"/>
                <a:ea typeface="Work Sans"/>
                <a:cs typeface="Work Sans"/>
                <a:sym typeface="Work Sans"/>
              </a:rPr>
              <a:t>Getter &amp; Setter — “accessors”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5" name="Google Shape;135;p27"/>
          <p:cNvSpPr txBox="1"/>
          <p:nvPr>
            <p:ph idx="2" type="body"/>
          </p:nvPr>
        </p:nvSpPr>
        <p:spPr>
          <a:xfrm>
            <a:off x="404374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Work Sans"/>
              <a:buChar char="●"/>
            </a:pPr>
            <a:r>
              <a:rPr b="1" lang="en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b="1" lang="en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etter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&amp; getter er almindelige funktioner der har navnekonvention</a:t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Work Sans"/>
              <a:buChar char="●"/>
            </a:pPr>
            <a:r>
              <a:rPr b="1" lang="en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getter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for </a:t>
            </a:r>
            <a:r>
              <a:rPr lang="en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noget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er </a:t>
            </a:r>
            <a:r>
              <a:rPr b="1" lang="en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getNoget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og </a:t>
            </a:r>
            <a:r>
              <a:rPr b="1" lang="en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setter</a:t>
            </a:r>
            <a:r>
              <a:rPr lang="en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er </a:t>
            </a:r>
            <a:r>
              <a:rPr b="1" lang="en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setNoget</a:t>
            </a:r>
            <a:endParaRPr b="1">
              <a:solidFill>
                <a:srgbClr val="980000"/>
              </a:solidFill>
              <a:highlight>
                <a:srgbClr val="FFE2F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Tænk på dem som en abstraktion over dine variabler, der tillader dig at tilgå metoder udenfor en klasse, uden at kunne ændre noget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getter: det kan være smart at holde metoderne i en klasse </a:t>
            </a:r>
            <a:r>
              <a:rPr b="1" lang="en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“read only”</a:t>
            </a:r>
            <a:endParaRPr b="1">
              <a:solidFill>
                <a:srgbClr val="980000"/>
              </a:solidFill>
              <a:highlight>
                <a:srgbClr val="FFE2F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setter: giver mulighed for at modificere instanser af en klasse, uden at ændre ved klassen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